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0" r:id="rId3"/>
    <p:sldId id="282" r:id="rId4"/>
    <p:sldId id="283" r:id="rId5"/>
    <p:sldId id="285" r:id="rId6"/>
    <p:sldId id="287" r:id="rId7"/>
    <p:sldId id="289" r:id="rId8"/>
    <p:sldId id="286" r:id="rId9"/>
    <p:sldId id="264" r:id="rId10"/>
    <p:sldId id="266" r:id="rId11"/>
    <p:sldId id="265" r:id="rId12"/>
    <p:sldId id="290" r:id="rId13"/>
    <p:sldId id="291" r:id="rId14"/>
    <p:sldId id="292" r:id="rId15"/>
    <p:sldId id="293" r:id="rId16"/>
    <p:sldId id="298" r:id="rId17"/>
    <p:sldId id="295" r:id="rId18"/>
    <p:sldId id="299" r:id="rId19"/>
    <p:sldId id="296" r:id="rId20"/>
    <p:sldId id="297" r:id="rId21"/>
    <p:sldId id="272" r:id="rId22"/>
    <p:sldId id="269" r:id="rId23"/>
    <p:sldId id="270" r:id="rId24"/>
    <p:sldId id="27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40C"/>
    <a:srgbClr val="19B7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925B-5670-4C48-8064-43ABC112E48D}" type="datetimeFigureOut">
              <a:rPr lang="en-US" smtClean="0"/>
              <a:pPr/>
              <a:t>5/10/2013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FCE10-F0E6-4BD4-BF3B-B49A4C0272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925B-5670-4C48-8064-43ABC112E48D}" type="datetimeFigureOut">
              <a:rPr lang="en-US" smtClean="0"/>
              <a:pPr/>
              <a:t>5/10/2013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FCE10-F0E6-4BD4-BF3B-B49A4C0272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925B-5670-4C48-8064-43ABC112E48D}" type="datetimeFigureOut">
              <a:rPr lang="en-US" smtClean="0"/>
              <a:pPr/>
              <a:t>5/10/2013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FCE10-F0E6-4BD4-BF3B-B49A4C0272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925B-5670-4C48-8064-43ABC112E48D}" type="datetimeFigureOut">
              <a:rPr lang="en-US" smtClean="0"/>
              <a:pPr/>
              <a:t>5/10/2013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FCE10-F0E6-4BD4-BF3B-B49A4C0272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925B-5670-4C48-8064-43ABC112E48D}" type="datetimeFigureOut">
              <a:rPr lang="en-US" smtClean="0"/>
              <a:pPr/>
              <a:t>5/10/2013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FCE10-F0E6-4BD4-BF3B-B49A4C0272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925B-5670-4C48-8064-43ABC112E48D}" type="datetimeFigureOut">
              <a:rPr lang="en-US" smtClean="0"/>
              <a:pPr/>
              <a:t>5/10/2013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FCE10-F0E6-4BD4-BF3B-B49A4C0272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925B-5670-4C48-8064-43ABC112E48D}" type="datetimeFigureOut">
              <a:rPr lang="en-US" smtClean="0"/>
              <a:pPr/>
              <a:t>5/10/2013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FCE10-F0E6-4BD4-BF3B-B49A4C0272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925B-5670-4C48-8064-43ABC112E48D}" type="datetimeFigureOut">
              <a:rPr lang="en-US" smtClean="0"/>
              <a:pPr/>
              <a:t>5/10/2013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FCE10-F0E6-4BD4-BF3B-B49A4C0272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925B-5670-4C48-8064-43ABC112E48D}" type="datetimeFigureOut">
              <a:rPr lang="en-US" smtClean="0"/>
              <a:pPr/>
              <a:t>5/10/2013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FCE10-F0E6-4BD4-BF3B-B49A4C0272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925B-5670-4C48-8064-43ABC112E48D}" type="datetimeFigureOut">
              <a:rPr lang="en-US" smtClean="0"/>
              <a:pPr/>
              <a:t>5/10/2013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FCE10-F0E6-4BD4-BF3B-B49A4C0272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925B-5670-4C48-8064-43ABC112E48D}" type="datetimeFigureOut">
              <a:rPr lang="en-US" smtClean="0"/>
              <a:pPr/>
              <a:t>5/10/2013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FCE10-F0E6-4BD4-BF3B-B49A4C0272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0925B-5670-4C48-8064-43ABC112E48D}" type="datetimeFigureOut">
              <a:rPr lang="en-US" smtClean="0"/>
              <a:pPr/>
              <a:t>5/10/2013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FCE10-F0E6-4BD4-BF3B-B49A4C02722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42910" y="3857628"/>
            <a:ext cx="7929618" cy="1928826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Prikaz sistema upravljanja</a:t>
            </a: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 HE Peru</a:t>
            </a:r>
            <a:r>
              <a:rPr lang="sr-Latn-C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ćica</a:t>
            </a:r>
            <a:endParaRPr lang="en-GB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angle 4" descr="ajpidihf"/>
          <p:cNvSpPr/>
          <p:nvPr/>
        </p:nvSpPr>
        <p:spPr>
          <a:xfrm>
            <a:off x="142844" y="6000768"/>
            <a:ext cx="8858312" cy="3571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dirty="0" smtClean="0"/>
              <a:t> </a:t>
            </a:r>
            <a:r>
              <a:rPr lang="sr-Latn-CS" b="1" dirty="0" smtClean="0">
                <a:latin typeface="Verdana" pitchFamily="34" charset="0"/>
              </a:rPr>
              <a:t>ep</a:t>
            </a:r>
            <a:r>
              <a:rPr lang="sr-Latn-CS" b="1" dirty="0" smtClean="0">
                <a:solidFill>
                  <a:schemeClr val="tx1"/>
                </a:solidFill>
                <a:latin typeface="Verdana" pitchFamily="34" charset="0"/>
              </a:rPr>
              <a:t>cg</a:t>
            </a:r>
            <a:r>
              <a:rPr lang="sr-Latn-C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</a:t>
            </a:r>
            <a:r>
              <a:rPr lang="sr-Latn-CS" sz="1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Elektroprivreda Crne Gore A.D. Nikšić                                                                      </a:t>
            </a:r>
            <a:endParaRPr lang="en-GB" sz="14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00562" y="500042"/>
            <a:ext cx="2428892" cy="928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Grbović Ana</a:t>
            </a:r>
          </a:p>
          <a:p>
            <a:r>
              <a:rPr lang="sr-Latn-C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Pavićević Ratko</a:t>
            </a:r>
          </a:p>
          <a:p>
            <a:r>
              <a:rPr lang="sr-Latn-C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Milić Ljubo</a:t>
            </a:r>
            <a:endParaRPr lang="en-GB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Picture 5" descr="EPCG Niksic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986"/>
          <a:stretch>
            <a:fillRect/>
          </a:stretch>
        </p:blipFill>
        <p:spPr bwMode="auto">
          <a:xfrm>
            <a:off x="827584" y="1628800"/>
            <a:ext cx="3672408" cy="201622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2483768" y="3284984"/>
            <a:ext cx="2160240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771800" y="3356992"/>
            <a:ext cx="15841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5586" t="3658" r="3117" b="10423"/>
          <a:stretch>
            <a:fillRect/>
          </a:stretch>
        </p:blipFill>
        <p:spPr bwMode="auto">
          <a:xfrm>
            <a:off x="467544" y="404664"/>
            <a:ext cx="8208000" cy="590465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995936" y="6381328"/>
            <a:ext cx="1176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Plant bus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771800" y="3356992"/>
            <a:ext cx="15841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289" name="Picture 1" descr="Field bus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8208912" cy="5868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563888" y="6309320"/>
            <a:ext cx="2023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b="1" dirty="0" smtClean="0"/>
              <a:t>Field bus (Profibus)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descr="ajpidihf"/>
          <p:cNvSpPr/>
          <p:nvPr/>
        </p:nvSpPr>
        <p:spPr>
          <a:xfrm>
            <a:off x="142844" y="6000768"/>
            <a:ext cx="8858312" cy="3571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dirty="0" smtClean="0">
                <a:solidFill>
                  <a:prstClr val="white"/>
                </a:solidFill>
              </a:rPr>
              <a:t> </a:t>
            </a:r>
            <a:r>
              <a:rPr lang="sr-Latn-CS" b="1" dirty="0" smtClean="0">
                <a:solidFill>
                  <a:prstClr val="white"/>
                </a:solidFill>
                <a:latin typeface="Verdana" pitchFamily="34" charset="0"/>
              </a:rPr>
              <a:t>ep</a:t>
            </a:r>
            <a:r>
              <a:rPr lang="sr-Latn-CS" b="1" dirty="0" smtClean="0">
                <a:solidFill>
                  <a:prstClr val="black"/>
                </a:solidFill>
                <a:latin typeface="Verdana" pitchFamily="34" charset="0"/>
              </a:rPr>
              <a:t>cg</a:t>
            </a:r>
            <a:r>
              <a:rPr lang="sr-Latn-CS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</a:t>
            </a:r>
            <a:r>
              <a:rPr lang="en-GB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</a:t>
            </a:r>
            <a:r>
              <a:rPr lang="sr-Latn-CS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                                                                      </a:t>
            </a:r>
            <a:endParaRPr lang="en-GB" sz="1400" b="1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71800" y="3356992"/>
            <a:ext cx="15841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1071546"/>
            <a:ext cx="7586692" cy="51244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Transmisioni medijumi</a:t>
            </a:r>
            <a:endParaRPr lang="sr-Latn-CS" sz="24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- Dvožični bakarni kabal</a:t>
            </a:r>
          </a:p>
          <a:p>
            <a:pPr>
              <a:spcAft>
                <a:spcPts val="600"/>
              </a:spcAft>
            </a:pPr>
            <a:r>
              <a:rPr lang="sr-Latn-C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- Optički provodnik</a:t>
            </a:r>
          </a:p>
          <a:p>
            <a:pPr>
              <a:buFont typeface="Arial" pitchFamily="34" charset="0"/>
              <a:buChar char="•"/>
            </a:pP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Dostupnost</a:t>
            </a:r>
          </a:p>
          <a:p>
            <a:pPr>
              <a:spcAft>
                <a:spcPts val="600"/>
              </a:spcAft>
            </a:pP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Struktura optičkog prstena</a:t>
            </a:r>
          </a:p>
          <a:p>
            <a:pPr>
              <a:spcAft>
                <a:spcPts val="600"/>
              </a:spcAft>
            </a:pPr>
            <a:r>
              <a:rPr lang="sr-Latn-C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- </a:t>
            </a:r>
            <a:r>
              <a:rPr lang="sr-Latn-C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 (Inženjerska stanica) za konfigurisanje korisničkih </a:t>
            </a:r>
          </a:p>
          <a:p>
            <a:pPr>
              <a:spcAft>
                <a:spcPts val="600"/>
              </a:spcAft>
            </a:pPr>
            <a:r>
              <a:rPr lang="sr-Latn-C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podataka PLC i OS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OS serveri za upravljanje i nadzor postrojenja</a:t>
            </a:r>
          </a:p>
          <a:p>
            <a:pPr>
              <a:spcAft>
                <a:spcPts val="600"/>
              </a:spcAft>
            </a:pPr>
            <a:r>
              <a:rPr lang="sr-Latn-C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- PLC prikuplja procesne vrijednosti, obrađuje podatke,</a:t>
            </a:r>
          </a:p>
          <a:p>
            <a:pPr>
              <a:spcAft>
                <a:spcPts val="600"/>
              </a:spcAft>
            </a:pPr>
            <a:r>
              <a:rPr lang="sr-Latn-C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izdaje upravljačke informacije i postavlja procesne </a:t>
            </a:r>
          </a:p>
          <a:p>
            <a:pPr>
              <a:spcAft>
                <a:spcPts val="600"/>
              </a:spcAft>
            </a:pPr>
            <a:r>
              <a:rPr lang="sr-Latn-C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vrijednosti, obezbjeđuje podatke za server, koji omogućava</a:t>
            </a:r>
          </a:p>
          <a:p>
            <a:pPr>
              <a:spcAft>
                <a:spcPts val="600"/>
              </a:spcAft>
            </a:pPr>
            <a:r>
              <a:rPr lang="sr-Latn-C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vizualizaciju i detekciju unosa od strane operatera.</a:t>
            </a:r>
          </a:p>
          <a:p>
            <a:r>
              <a:rPr lang="sr-Latn-C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sr-Latn-CS" sz="32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15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descr="ajpidihf"/>
          <p:cNvSpPr/>
          <p:nvPr/>
        </p:nvSpPr>
        <p:spPr>
          <a:xfrm>
            <a:off x="142844" y="6000768"/>
            <a:ext cx="8858312" cy="3571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dirty="0" smtClean="0">
                <a:solidFill>
                  <a:prstClr val="white"/>
                </a:solidFill>
              </a:rPr>
              <a:t> </a:t>
            </a:r>
            <a:r>
              <a:rPr lang="sr-Latn-CS" b="1" dirty="0" smtClean="0">
                <a:solidFill>
                  <a:prstClr val="white"/>
                </a:solidFill>
                <a:latin typeface="Verdana" pitchFamily="34" charset="0"/>
              </a:rPr>
              <a:t>ep</a:t>
            </a:r>
            <a:r>
              <a:rPr lang="sr-Latn-CS" b="1" dirty="0" smtClean="0">
                <a:solidFill>
                  <a:prstClr val="black"/>
                </a:solidFill>
                <a:latin typeface="Verdana" pitchFamily="34" charset="0"/>
              </a:rPr>
              <a:t>cg</a:t>
            </a:r>
            <a:r>
              <a:rPr lang="sr-Latn-CS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</a:t>
            </a:r>
            <a:r>
              <a:rPr lang="en-GB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</a:t>
            </a:r>
            <a:r>
              <a:rPr lang="sr-Latn-CS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13                                                                      </a:t>
            </a:r>
            <a:endParaRPr lang="en-GB" sz="1400" b="1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71800" y="3356992"/>
            <a:ext cx="15841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1071546"/>
            <a:ext cx="7073218" cy="19697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sr-Latn-CS" sz="24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Cijeli sistem upravljanja je sinhronizovan preko Global </a:t>
            </a:r>
          </a:p>
          <a:p>
            <a:pPr>
              <a:spcAft>
                <a:spcPts val="600"/>
              </a:spcAft>
            </a:pPr>
            <a:r>
              <a:rPr lang="sr-Latn-C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Position</a:t>
            </a:r>
            <a:r>
              <a:rPr lang="sr-Latn-C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System (GPS) satelitske antene.   </a:t>
            </a:r>
          </a:p>
          <a:p>
            <a:pPr>
              <a:spcAft>
                <a:spcPts val="600"/>
              </a:spcAft>
            </a:pPr>
            <a:r>
              <a:rPr lang="sr-Latn-C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- Na komandnoj tabli agregata predviđen je panel sa </a:t>
            </a:r>
          </a:p>
          <a:p>
            <a:pPr>
              <a:spcAft>
                <a:spcPts val="600"/>
              </a:spcAft>
            </a:pPr>
            <a:r>
              <a:rPr lang="sr-Latn-C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opremom za ručno upravljanje agregatom. </a:t>
            </a:r>
          </a:p>
          <a:p>
            <a:endParaRPr lang="sr-Latn-CS" sz="24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45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descr="ajpidihf"/>
          <p:cNvSpPr/>
          <p:nvPr/>
        </p:nvSpPr>
        <p:spPr>
          <a:xfrm>
            <a:off x="142844" y="6000768"/>
            <a:ext cx="8858312" cy="3571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dirty="0" smtClean="0">
                <a:solidFill>
                  <a:prstClr val="white"/>
                </a:solidFill>
              </a:rPr>
              <a:t> </a:t>
            </a:r>
            <a:r>
              <a:rPr lang="sr-Latn-CS" b="1" dirty="0" smtClean="0">
                <a:solidFill>
                  <a:prstClr val="white"/>
                </a:solidFill>
                <a:latin typeface="Verdana" pitchFamily="34" charset="0"/>
              </a:rPr>
              <a:t>ep</a:t>
            </a:r>
            <a:r>
              <a:rPr lang="sr-Latn-CS" b="1" dirty="0" smtClean="0">
                <a:solidFill>
                  <a:prstClr val="black"/>
                </a:solidFill>
                <a:latin typeface="Verdana" pitchFamily="34" charset="0"/>
              </a:rPr>
              <a:t>cg</a:t>
            </a:r>
            <a:r>
              <a:rPr lang="sr-Latn-CS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</a:t>
            </a:r>
            <a:r>
              <a:rPr lang="en-GB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</a:t>
            </a:r>
            <a:r>
              <a:rPr lang="sr-Latn-CS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14                                                                     </a:t>
            </a:r>
            <a:endParaRPr lang="en-GB" sz="1400" b="1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71800" y="3356992"/>
            <a:ext cx="15841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1071546"/>
            <a:ext cx="7673960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sr-Latn-CS" sz="32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Sistemi automatizacije</a:t>
            </a:r>
          </a:p>
          <a:p>
            <a:pPr lvl="0"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sr-Latn-CS" sz="24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Sastoje se od:</a:t>
            </a:r>
            <a:endParaRPr lang="sr-Latn-CS" sz="2400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just">
              <a:spcAft>
                <a:spcPts val="600"/>
              </a:spcAft>
            </a:pP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sr-Latn-ME" dirty="0">
                <a:latin typeface="Arial"/>
                <a:ea typeface="Times New Roman"/>
                <a:cs typeface="Arial"/>
              </a:rPr>
              <a:t>Podrekova koji su zbog redudanse fizički razdvojeni</a:t>
            </a:r>
            <a:endParaRPr lang="en-US" dirty="0">
              <a:latin typeface="Arial"/>
              <a:ea typeface="Times New Roman"/>
              <a:cs typeface="Times New Roman"/>
            </a:endParaRPr>
          </a:p>
          <a:p>
            <a:pPr lvl="0" algn="just">
              <a:spcAft>
                <a:spcPts val="600"/>
              </a:spcAft>
            </a:pPr>
            <a:r>
              <a:rPr lang="sr-Latn-ME" dirty="0" smtClean="0">
                <a:solidFill>
                  <a:srgbClr val="000000"/>
                </a:solidFill>
                <a:latin typeface="Helvetica-Light"/>
                <a:ea typeface="Times New Roman"/>
                <a:cs typeface="Helvetica-Light"/>
              </a:rPr>
              <a:t>       -  24 </a:t>
            </a:r>
            <a:r>
              <a:rPr lang="sr-Latn-ME" dirty="0">
                <a:solidFill>
                  <a:srgbClr val="000000"/>
                </a:solidFill>
                <a:latin typeface="Helvetica-Light"/>
                <a:ea typeface="Times New Roman"/>
                <a:cs typeface="Helvetica-Light"/>
              </a:rPr>
              <a:t>V DC ili 120/230 V AC napajanja koje uključuje i backup baterije</a:t>
            </a:r>
            <a:endParaRPr lang="en-US" dirty="0">
              <a:latin typeface="Arial"/>
              <a:ea typeface="Times New Roman"/>
              <a:cs typeface="Times New Roman"/>
            </a:endParaRPr>
          </a:p>
          <a:p>
            <a:pPr lvl="0" algn="just">
              <a:spcAft>
                <a:spcPts val="600"/>
              </a:spcAft>
            </a:pPr>
            <a:r>
              <a:rPr lang="sr-Latn-ME" dirty="0" smtClean="0">
                <a:latin typeface="Arial"/>
                <a:ea typeface="Times New Roman"/>
                <a:cs typeface="Times New Roman"/>
              </a:rPr>
              <a:t>       -  Redudantne </a:t>
            </a:r>
            <a:r>
              <a:rPr lang="sr-Latn-ME" dirty="0">
                <a:latin typeface="Arial"/>
                <a:ea typeface="Times New Roman"/>
                <a:cs typeface="Times New Roman"/>
              </a:rPr>
              <a:t>CPU 443 – </a:t>
            </a:r>
            <a:r>
              <a:rPr lang="sr-Latn-ME" dirty="0" smtClean="0">
                <a:latin typeface="Arial"/>
                <a:ea typeface="Times New Roman"/>
                <a:cs typeface="Times New Roman"/>
              </a:rPr>
              <a:t>1</a:t>
            </a:r>
            <a:endParaRPr lang="sr-Latn-CS" dirty="0" smtClean="0">
              <a:latin typeface="Arial"/>
              <a:ea typeface="Times New Roman"/>
              <a:cs typeface="Times New Roman"/>
            </a:endParaRPr>
          </a:p>
          <a:p>
            <a:pPr lvl="0" algn="just">
              <a:spcAft>
                <a:spcPts val="600"/>
              </a:spcAft>
            </a:pPr>
            <a:r>
              <a:rPr lang="sr-Latn-CS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sr-Latn-CS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     -  </a:t>
            </a:r>
            <a:r>
              <a:rPr lang="sr-Latn-ME" dirty="0" smtClean="0">
                <a:solidFill>
                  <a:srgbClr val="000000"/>
                </a:solidFill>
                <a:latin typeface="Helvetica-Light"/>
                <a:ea typeface="Times New Roman"/>
                <a:cs typeface="Helvetica-Light"/>
              </a:rPr>
              <a:t>Glavne </a:t>
            </a:r>
            <a:r>
              <a:rPr lang="sr-Latn-ME" dirty="0">
                <a:solidFill>
                  <a:srgbClr val="000000"/>
                </a:solidFill>
                <a:latin typeface="Helvetica-Light"/>
                <a:ea typeface="Times New Roman"/>
                <a:cs typeface="Helvetica-Light"/>
              </a:rPr>
              <a:t>memorije</a:t>
            </a:r>
            <a:endParaRPr lang="en-US" dirty="0">
              <a:latin typeface="Arial"/>
              <a:ea typeface="Times New Roman"/>
              <a:cs typeface="Times New Roman"/>
            </a:endParaRPr>
          </a:p>
          <a:p>
            <a:pPr lvl="0" algn="just">
              <a:spcAft>
                <a:spcPts val="600"/>
              </a:spcAft>
            </a:pPr>
            <a:r>
              <a:rPr lang="sr-Latn-ME" dirty="0" smtClean="0">
                <a:solidFill>
                  <a:srgbClr val="000000"/>
                </a:solidFill>
                <a:latin typeface="Helvetica-Light"/>
                <a:ea typeface="Times New Roman"/>
                <a:cs typeface="Helvetica-Light"/>
              </a:rPr>
              <a:t>       -  Memorijske kartice</a:t>
            </a:r>
            <a:endParaRPr lang="sr-Latn-CS" dirty="0" smtClean="0">
              <a:latin typeface="Arial"/>
              <a:ea typeface="Times New Roman"/>
              <a:cs typeface="Times New Roman"/>
            </a:endParaRPr>
          </a:p>
          <a:p>
            <a:pPr lvl="0" algn="just">
              <a:spcAft>
                <a:spcPts val="600"/>
              </a:spcAft>
            </a:pPr>
            <a:r>
              <a:rPr lang="sr-Latn-CS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sr-Latn-CS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     -  </a:t>
            </a:r>
            <a:r>
              <a:rPr lang="sr-Latn-ME" dirty="0" smtClean="0">
                <a:solidFill>
                  <a:srgbClr val="000000"/>
                </a:solidFill>
                <a:latin typeface="Helvetica-Light"/>
                <a:ea typeface="Times New Roman"/>
                <a:cs typeface="Helvetica-Light"/>
              </a:rPr>
              <a:t>Konekcije </a:t>
            </a:r>
            <a:r>
              <a:rPr lang="sr-Latn-ME" dirty="0">
                <a:solidFill>
                  <a:srgbClr val="000000"/>
                </a:solidFill>
                <a:latin typeface="Helvetica-Light"/>
                <a:ea typeface="Times New Roman"/>
                <a:cs typeface="Helvetica-Light"/>
              </a:rPr>
              <a:t>na Industrijski Ethernet</a:t>
            </a:r>
            <a:endParaRPr lang="en-US" dirty="0">
              <a:latin typeface="Arial"/>
              <a:ea typeface="Times New Roman"/>
              <a:cs typeface="Times New Roman"/>
            </a:endParaRPr>
          </a:p>
          <a:p>
            <a:pPr lvl="0">
              <a:spcAft>
                <a:spcPts val="600"/>
              </a:spcAft>
            </a:pPr>
            <a:endParaRPr lang="sr-Latn-CS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Latn-CS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Latn-CS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sr-Latn-C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068960"/>
            <a:ext cx="2162175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4114800" y="5486400"/>
            <a:ext cx="464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</a:t>
            </a:r>
            <a:r>
              <a:rPr lang="sr-Latn-CS" dirty="0" smtClean="0">
                <a:solidFill>
                  <a:prstClr val="black"/>
                </a:solidFill>
                <a:latin typeface="Helvetica-Light"/>
                <a:ea typeface="Verdana" pitchFamily="34" charset="0"/>
                <a:cs typeface="Verdana" pitchFamily="34" charset="0"/>
              </a:rPr>
              <a:t>Sistem automatizacije S7-400</a:t>
            </a:r>
            <a:endParaRPr lang="en-US" dirty="0">
              <a:latin typeface="Helvetica-Light"/>
            </a:endParaRPr>
          </a:p>
        </p:txBody>
      </p:sp>
    </p:spTree>
    <p:extLst>
      <p:ext uri="{BB962C8B-B14F-4D97-AF65-F5344CB8AC3E}">
        <p14:creationId xmlns:p14="http://schemas.microsoft.com/office/powerpoint/2010/main" val="318344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descr="ajpidihf"/>
          <p:cNvSpPr/>
          <p:nvPr/>
        </p:nvSpPr>
        <p:spPr>
          <a:xfrm>
            <a:off x="142844" y="6000768"/>
            <a:ext cx="8858312" cy="3571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dirty="0" smtClean="0">
                <a:solidFill>
                  <a:prstClr val="white"/>
                </a:solidFill>
              </a:rPr>
              <a:t> </a:t>
            </a:r>
            <a:r>
              <a:rPr lang="sr-Latn-CS" b="1" dirty="0" smtClean="0">
                <a:solidFill>
                  <a:prstClr val="white"/>
                </a:solidFill>
                <a:latin typeface="Verdana" pitchFamily="34" charset="0"/>
              </a:rPr>
              <a:t>ep</a:t>
            </a:r>
            <a:r>
              <a:rPr lang="sr-Latn-CS" b="1" dirty="0" smtClean="0">
                <a:solidFill>
                  <a:prstClr val="black"/>
                </a:solidFill>
                <a:latin typeface="Verdana" pitchFamily="34" charset="0"/>
              </a:rPr>
              <a:t>cg</a:t>
            </a:r>
            <a:r>
              <a:rPr lang="sr-Latn-CS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</a:t>
            </a:r>
            <a:r>
              <a:rPr lang="en-GB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</a:t>
            </a:r>
            <a:r>
              <a:rPr lang="sr-Latn-CS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                                                                     </a:t>
            </a:r>
            <a:endParaRPr lang="en-GB" sz="1400" b="1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71800" y="3356992"/>
            <a:ext cx="15841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1071546"/>
            <a:ext cx="7566687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Redudansa</a:t>
            </a:r>
            <a:endParaRPr lang="sr-Latn-CS" sz="2400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sr-Latn-CS" sz="24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en-U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r>
              <a:rPr lang="en-U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 </a:t>
            </a:r>
            <a:r>
              <a:rPr lang="en-U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redudantno konfigurisana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 sinhronizovana podsistema</a:t>
            </a:r>
          </a:p>
          <a:p>
            <a:pPr>
              <a:spcAft>
                <a:spcPts val="600"/>
              </a:spcAft>
            </a:pPr>
            <a:r>
              <a:rPr lang="sr-Latn-C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- </a:t>
            </a:r>
            <a:r>
              <a:rPr lang="en-U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ktivna redudansa</a:t>
            </a:r>
            <a:endParaRPr lang="en-US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- Korisni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čki programi koji se nalaze ne oba CPU su identični </a:t>
            </a:r>
          </a:p>
          <a:p>
            <a:pPr>
              <a:spcAft>
                <a:spcPts val="600"/>
              </a:spcAft>
            </a:pPr>
            <a:r>
              <a:rPr lang="sr-Latn-C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u radu.</a:t>
            </a:r>
            <a:endParaRPr lang="sr-Latn-CS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sr-Latn-C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- Otkaz jednog CPU ne utiče na tok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procesa.</a:t>
            </a:r>
            <a:endParaRPr lang="sr-Latn-CS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sr-Latn-C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- Otkaz jednog CP 443-1 ne ugrožava cijeli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sistem.</a:t>
            </a:r>
            <a:endParaRPr lang="sr-Latn-CS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sr-Latn-C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- Otkaz jednog OSM i SCAL ne utiče na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proces.</a:t>
            </a:r>
            <a:endParaRPr lang="sr-Latn-CS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endParaRPr lang="sr-Latn-CS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18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descr="ajpidihf"/>
          <p:cNvSpPr/>
          <p:nvPr/>
        </p:nvSpPr>
        <p:spPr>
          <a:xfrm>
            <a:off x="142844" y="6000768"/>
            <a:ext cx="8858312" cy="3571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dirty="0" smtClean="0">
                <a:solidFill>
                  <a:prstClr val="white"/>
                </a:solidFill>
              </a:rPr>
              <a:t> </a:t>
            </a:r>
            <a:r>
              <a:rPr lang="sr-Latn-CS" b="1" dirty="0" smtClean="0">
                <a:solidFill>
                  <a:prstClr val="white"/>
                </a:solidFill>
                <a:latin typeface="Verdana" pitchFamily="34" charset="0"/>
              </a:rPr>
              <a:t>ep</a:t>
            </a:r>
            <a:r>
              <a:rPr lang="sr-Latn-CS" b="1" dirty="0" smtClean="0">
                <a:solidFill>
                  <a:prstClr val="black"/>
                </a:solidFill>
                <a:latin typeface="Verdana" pitchFamily="34" charset="0"/>
              </a:rPr>
              <a:t>cg</a:t>
            </a:r>
            <a:r>
              <a:rPr lang="sr-Latn-CS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</a:t>
            </a:r>
            <a:r>
              <a:rPr lang="en-GB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</a:t>
            </a:r>
            <a:r>
              <a:rPr lang="sr-Latn-CS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sr-Latn-CS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           </a:t>
            </a:r>
            <a:endParaRPr lang="en-GB" sz="1400" b="1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71800" y="3356992"/>
            <a:ext cx="15841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1071546"/>
            <a:ext cx="18473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4800756"/>
              </p:ext>
            </p:extLst>
          </p:nvPr>
        </p:nvGraphicFramePr>
        <p:xfrm>
          <a:off x="1113392" y="908720"/>
          <a:ext cx="6626959" cy="41044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Visio" r:id="rId3" imgW="9257082" imgH="5267754" progId="Visio.Drawing.11">
                  <p:embed/>
                </p:oleObj>
              </mc:Choice>
              <mc:Fallback>
                <p:oleObj name="Visio" r:id="rId3" imgW="9257082" imgH="5267754" progId="Visio.Drawing.11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3392" y="908720"/>
                        <a:ext cx="6626959" cy="41044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2243859" y="5229200"/>
            <a:ext cx="4289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/>
                <a:ea typeface="Times New Roman"/>
                <a:cs typeface="Times New Roman"/>
              </a:rPr>
              <a:t>        </a:t>
            </a:r>
            <a:r>
              <a:rPr lang="sr-Latn-ME" sz="1600" dirty="0" smtClean="0">
                <a:latin typeface="Arial"/>
                <a:ea typeface="Times New Roman"/>
                <a:cs typeface="Times New Roman"/>
              </a:rPr>
              <a:t>Slika </a:t>
            </a:r>
            <a:r>
              <a:rPr lang="sr-Latn-ME" sz="1600" dirty="0">
                <a:latin typeface="Arial"/>
                <a:ea typeface="Times New Roman"/>
                <a:cs typeface="Times New Roman"/>
              </a:rPr>
              <a:t>6: Redudantni bus u formi prstena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624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descr="ajpidihf"/>
          <p:cNvSpPr/>
          <p:nvPr/>
        </p:nvSpPr>
        <p:spPr>
          <a:xfrm>
            <a:off x="142844" y="6000768"/>
            <a:ext cx="8858312" cy="3571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dirty="0" smtClean="0">
                <a:solidFill>
                  <a:prstClr val="white"/>
                </a:solidFill>
              </a:rPr>
              <a:t> </a:t>
            </a:r>
            <a:r>
              <a:rPr lang="sr-Latn-CS" b="1" dirty="0" smtClean="0">
                <a:solidFill>
                  <a:prstClr val="white"/>
                </a:solidFill>
                <a:latin typeface="Verdana" pitchFamily="34" charset="0"/>
              </a:rPr>
              <a:t>ep</a:t>
            </a:r>
            <a:r>
              <a:rPr lang="sr-Latn-CS" b="1" dirty="0" smtClean="0">
                <a:solidFill>
                  <a:prstClr val="black"/>
                </a:solidFill>
                <a:latin typeface="Verdana" pitchFamily="34" charset="0"/>
              </a:rPr>
              <a:t>cg</a:t>
            </a:r>
            <a:r>
              <a:rPr lang="sr-Latn-CS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</a:t>
            </a:r>
            <a:r>
              <a:rPr lang="en-GB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</a:t>
            </a:r>
            <a:r>
              <a:rPr lang="sr-Latn-CS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sr-Latn-CS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           </a:t>
            </a:r>
            <a:endParaRPr lang="en-GB" sz="1400" b="1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71800" y="3356992"/>
            <a:ext cx="15841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1071546"/>
            <a:ext cx="6701643" cy="54630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sr-Latn-CS" sz="32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Operatorski i monitoring sistem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sr-Latn-CS" sz="24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Prozor u proces za </a:t>
            </a: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radno osoblje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Prati proces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Konvertuje trenutne vrijednosti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Komunicira sa procesom preko PLC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Prihvata alarme i radne zahtjeve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Baziran na WinCC</a:t>
            </a:r>
          </a:p>
          <a:p>
            <a:pPr>
              <a:spcAft>
                <a:spcPts val="600"/>
              </a:spcAft>
            </a:pPr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72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descr="ajpidihf"/>
          <p:cNvSpPr/>
          <p:nvPr/>
        </p:nvSpPr>
        <p:spPr>
          <a:xfrm>
            <a:off x="142844" y="6000768"/>
            <a:ext cx="8858312" cy="3571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dirty="0" smtClean="0">
                <a:solidFill>
                  <a:prstClr val="white"/>
                </a:solidFill>
              </a:rPr>
              <a:t> </a:t>
            </a:r>
            <a:r>
              <a:rPr lang="sr-Latn-CS" b="1" dirty="0" smtClean="0">
                <a:solidFill>
                  <a:prstClr val="white"/>
                </a:solidFill>
                <a:latin typeface="Verdana" pitchFamily="34" charset="0"/>
              </a:rPr>
              <a:t>ep</a:t>
            </a:r>
            <a:r>
              <a:rPr lang="sr-Latn-CS" b="1" dirty="0" smtClean="0">
                <a:solidFill>
                  <a:prstClr val="black"/>
                </a:solidFill>
                <a:latin typeface="Verdana" pitchFamily="34" charset="0"/>
              </a:rPr>
              <a:t>cg</a:t>
            </a:r>
            <a:r>
              <a:rPr lang="sr-Latn-CS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</a:t>
            </a:r>
            <a:r>
              <a:rPr lang="en-GB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</a:t>
            </a:r>
            <a:r>
              <a:rPr lang="sr-Latn-CS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                                                                     </a:t>
            </a:r>
            <a:endParaRPr lang="en-GB" sz="1400" b="1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71800" y="3356992"/>
            <a:ext cx="15841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1071546"/>
            <a:ext cx="6800964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Sastoji se od:</a:t>
            </a:r>
          </a:p>
          <a:p>
            <a:pPr>
              <a:spcAft>
                <a:spcPts val="600"/>
              </a:spcAft>
            </a:pP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en-U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dv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redudantna servera</a:t>
            </a:r>
          </a:p>
          <a:p>
            <a:pPr>
              <a:spcAft>
                <a:spcPts val="600"/>
              </a:spcAft>
            </a:pPr>
            <a:r>
              <a:rPr lang="sr-Latn-C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- 2 klijenta na koje su povezana dva monitora</a:t>
            </a:r>
          </a:p>
          <a:p>
            <a:pPr>
              <a:spcAft>
                <a:spcPts val="600"/>
              </a:spcAft>
            </a:pPr>
            <a:r>
              <a:rPr lang="sr-Latn-C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- 1 klijenta za monitoring temperatura transformatora</a:t>
            </a:r>
          </a:p>
          <a:p>
            <a:pPr>
              <a:spcAft>
                <a:spcPts val="600"/>
              </a:spcAft>
            </a:pPr>
            <a:r>
              <a:rPr lang="sr-Latn-C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- 1 klijenta za veliki ekran u komandi</a:t>
            </a:r>
          </a:p>
          <a:p>
            <a:pPr>
              <a:spcAft>
                <a:spcPts val="600"/>
              </a:spcAft>
            </a:pPr>
            <a:r>
              <a:rPr lang="sr-Latn-CS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</a:p>
          <a:p>
            <a:pPr>
              <a:spcAft>
                <a:spcPts val="600"/>
              </a:spcAft>
            </a:pPr>
            <a:endParaRPr lang="sr-Latn-CS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4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descr="ajpidihf"/>
          <p:cNvSpPr/>
          <p:nvPr/>
        </p:nvSpPr>
        <p:spPr>
          <a:xfrm>
            <a:off x="142844" y="6000768"/>
            <a:ext cx="8858312" cy="3571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dirty="0" smtClean="0">
                <a:solidFill>
                  <a:prstClr val="white"/>
                </a:solidFill>
              </a:rPr>
              <a:t> </a:t>
            </a:r>
            <a:r>
              <a:rPr lang="sr-Latn-CS" b="1" dirty="0" smtClean="0">
                <a:solidFill>
                  <a:prstClr val="white"/>
                </a:solidFill>
                <a:latin typeface="Verdana" pitchFamily="34" charset="0"/>
              </a:rPr>
              <a:t>ep</a:t>
            </a:r>
            <a:r>
              <a:rPr lang="sr-Latn-CS" b="1" dirty="0" smtClean="0">
                <a:solidFill>
                  <a:prstClr val="black"/>
                </a:solidFill>
                <a:latin typeface="Verdana" pitchFamily="34" charset="0"/>
              </a:rPr>
              <a:t>cg</a:t>
            </a:r>
            <a:r>
              <a:rPr lang="sr-Latn-CS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</a:t>
            </a:r>
            <a:r>
              <a:rPr lang="en-GB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</a:t>
            </a:r>
            <a:r>
              <a:rPr lang="sr-Latn-CS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1400" b="1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  <a:r>
              <a:rPr lang="sr-Latn-CS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           </a:t>
            </a:r>
            <a:endParaRPr lang="en-GB" sz="1400" b="1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71800" y="3356992"/>
            <a:ext cx="15841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1071546"/>
            <a:ext cx="7613366" cy="44473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sr-Latn-CS" sz="32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Zaključak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sr-Latn-CS" sz="24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sz="24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ehnički i ekonomski kriterijumi opravdanosti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Rad bez zastoja na sistemu upravljanja </a:t>
            </a:r>
          </a:p>
          <a:p>
            <a:pPr>
              <a:spcAft>
                <a:spcPts val="600"/>
              </a:spcAft>
            </a:pPr>
            <a:r>
              <a:rPr lang="sr-Latn-CS" sz="24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nakon modernizacije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Povećana pouzdanost proizvodnog procesa</a:t>
            </a:r>
            <a:endParaRPr lang="sr-Latn-CS" sz="2400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Znatno veće operativne mogućnosti</a:t>
            </a:r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84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descr="ajpidihf"/>
          <p:cNvSpPr/>
          <p:nvPr/>
        </p:nvSpPr>
        <p:spPr>
          <a:xfrm>
            <a:off x="142844" y="6000768"/>
            <a:ext cx="8858312" cy="3571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dirty="0" smtClean="0"/>
              <a:t> </a:t>
            </a:r>
            <a:r>
              <a:rPr lang="sr-Latn-CS" b="1" dirty="0" smtClean="0">
                <a:latin typeface="Verdana" pitchFamily="34" charset="0"/>
              </a:rPr>
              <a:t>ep</a:t>
            </a:r>
            <a:r>
              <a:rPr lang="sr-Latn-CS" b="1" dirty="0" smtClean="0">
                <a:solidFill>
                  <a:schemeClr val="tx1"/>
                </a:solidFill>
                <a:latin typeface="Verdana" pitchFamily="34" charset="0"/>
              </a:rPr>
              <a:t>cg</a:t>
            </a:r>
            <a:r>
              <a:rPr lang="sr-Latn-C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</a:t>
            </a:r>
            <a:r>
              <a:rPr lang="en-GB" sz="1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  2</a:t>
            </a:r>
            <a:r>
              <a:rPr lang="sr-Latn-CS" sz="1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            </a:t>
            </a:r>
            <a:endParaRPr lang="en-GB" sz="14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71800" y="3356992"/>
            <a:ext cx="15841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928662" y="1071546"/>
            <a:ext cx="567527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Sadr</a:t>
            </a:r>
            <a:r>
              <a:rPr lang="sr-Latn-C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žaj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Uvod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Konfiguracija sistema upravljanja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Bus koncept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Sistemi automatizacije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Inženjerski sistem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Operatorski i monitoring sistem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Zaključak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descr="ajpidihf"/>
          <p:cNvSpPr/>
          <p:nvPr/>
        </p:nvSpPr>
        <p:spPr>
          <a:xfrm>
            <a:off x="142844" y="6000768"/>
            <a:ext cx="8858312" cy="3571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dirty="0" smtClean="0">
                <a:solidFill>
                  <a:prstClr val="white"/>
                </a:solidFill>
              </a:rPr>
              <a:t> </a:t>
            </a:r>
            <a:r>
              <a:rPr lang="sr-Latn-CS" b="1" dirty="0" smtClean="0">
                <a:solidFill>
                  <a:prstClr val="white"/>
                </a:solidFill>
                <a:latin typeface="Verdana" pitchFamily="34" charset="0"/>
              </a:rPr>
              <a:t>ep</a:t>
            </a:r>
            <a:r>
              <a:rPr lang="sr-Latn-CS" b="1" dirty="0" smtClean="0">
                <a:solidFill>
                  <a:prstClr val="black"/>
                </a:solidFill>
                <a:latin typeface="Verdana" pitchFamily="34" charset="0"/>
              </a:rPr>
              <a:t>cg</a:t>
            </a:r>
            <a:r>
              <a:rPr lang="sr-Latn-CS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</a:t>
            </a:r>
            <a:r>
              <a:rPr lang="en-GB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</a:t>
            </a:r>
            <a:r>
              <a:rPr lang="en-US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</a:t>
            </a:r>
            <a:r>
              <a:rPr lang="sr-Latn-CS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           </a:t>
            </a:r>
            <a:endParaRPr lang="en-GB" sz="1400" b="1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71800" y="3356992"/>
            <a:ext cx="15841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1071546"/>
            <a:ext cx="2273379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sr-Latn-CS" sz="32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Pitanja</a:t>
            </a:r>
            <a:r>
              <a:rPr lang="en-US" sz="32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???</a:t>
            </a:r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Latn-CS" sz="32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02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descr="ajpidihf"/>
          <p:cNvSpPr/>
          <p:nvPr/>
        </p:nvSpPr>
        <p:spPr>
          <a:xfrm>
            <a:off x="142844" y="6000768"/>
            <a:ext cx="8858312" cy="3571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dirty="0" smtClean="0"/>
              <a:t> </a:t>
            </a:r>
            <a:r>
              <a:rPr lang="sr-Latn-CS" b="1" dirty="0" smtClean="0">
                <a:latin typeface="Verdana" pitchFamily="34" charset="0"/>
              </a:rPr>
              <a:t>ep</a:t>
            </a:r>
            <a:r>
              <a:rPr lang="sr-Latn-CS" b="1" dirty="0" smtClean="0">
                <a:solidFill>
                  <a:schemeClr val="tx1"/>
                </a:solidFill>
                <a:latin typeface="Verdana" pitchFamily="34" charset="0"/>
              </a:rPr>
              <a:t>cg</a:t>
            </a:r>
            <a:r>
              <a:rPr lang="sr-Latn-C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</a:t>
            </a:r>
            <a:r>
              <a:rPr lang="en-GB" sz="1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  </a:t>
            </a:r>
            <a:r>
              <a:rPr lang="sr-Latn-CS" sz="1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                                                                      </a:t>
            </a:r>
            <a:endParaRPr lang="en-GB" sz="14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71800" y="3356992"/>
            <a:ext cx="15841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928662" y="1071546"/>
            <a:ext cx="7531742" cy="3908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sr-Latn-C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Uvod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Simatic PCS7 sistem za vođenje procesa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Redudantni i visoko pouzdani sistemi sa </a:t>
            </a:r>
          </a:p>
          <a:p>
            <a:pPr>
              <a:spcAft>
                <a:spcPts val="600"/>
              </a:spcAft>
            </a:pPr>
            <a:r>
              <a:rPr lang="sr-Latn-C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tolerancijom greške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Dizajn sistema za automatizaciju proizvodnje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Distribuirana arhitektura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Tri hierarhijska nivoa upravljanja</a:t>
            </a:r>
          </a:p>
          <a:p>
            <a:endParaRPr lang="sr-Latn-CS" sz="3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descr="ajpidihf"/>
          <p:cNvSpPr/>
          <p:nvPr/>
        </p:nvSpPr>
        <p:spPr>
          <a:xfrm>
            <a:off x="142844" y="6000768"/>
            <a:ext cx="8858312" cy="3571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dirty="0" smtClean="0"/>
              <a:t> </a:t>
            </a:r>
            <a:r>
              <a:rPr lang="sr-Latn-CS" b="1" dirty="0" smtClean="0">
                <a:latin typeface="Verdana" pitchFamily="34" charset="0"/>
              </a:rPr>
              <a:t>ep</a:t>
            </a:r>
            <a:r>
              <a:rPr lang="sr-Latn-CS" b="1" dirty="0" smtClean="0">
                <a:solidFill>
                  <a:schemeClr val="tx1"/>
                </a:solidFill>
                <a:latin typeface="Verdana" pitchFamily="34" charset="0"/>
              </a:rPr>
              <a:t>cg</a:t>
            </a:r>
            <a:r>
              <a:rPr lang="sr-Latn-C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</a:t>
            </a: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</a:t>
            </a:r>
            <a:r>
              <a:rPr lang="sr-Latn-CS" sz="1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                                                                      </a:t>
            </a:r>
            <a:endParaRPr lang="en-GB" sz="14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71800" y="3356992"/>
            <a:ext cx="15841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714348" y="642918"/>
          <a:ext cx="7390586" cy="4429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r:id="rId3" imgW="9990697" imgH="5765701" progId="Visio.Drawing.11">
                  <p:embed/>
                </p:oleObj>
              </mc:Choice>
              <mc:Fallback>
                <p:oleObj r:id="rId3" imgW="9990697" imgH="5765701" progId="Visio.Drawing.11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642918"/>
                        <a:ext cx="7390586" cy="44291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3495675"/>
            <a:ext cx="155683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﻿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            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00166" y="5357826"/>
            <a:ext cx="61436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sz="16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Slika 1: Grafički prikaz nivoa upravljanja u HE Perućica</a:t>
            </a:r>
            <a:endParaRPr lang="en-GB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descr="ajpidihf"/>
          <p:cNvSpPr/>
          <p:nvPr/>
        </p:nvSpPr>
        <p:spPr>
          <a:xfrm>
            <a:off x="142844" y="6000768"/>
            <a:ext cx="8858312" cy="3571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dirty="0" smtClean="0"/>
              <a:t> </a:t>
            </a:r>
            <a:r>
              <a:rPr lang="sr-Latn-CS" b="1" dirty="0" smtClean="0">
                <a:latin typeface="Verdana" pitchFamily="34" charset="0"/>
              </a:rPr>
              <a:t>ep</a:t>
            </a:r>
            <a:r>
              <a:rPr lang="sr-Latn-CS" b="1" dirty="0" smtClean="0">
                <a:solidFill>
                  <a:schemeClr val="tx1"/>
                </a:solidFill>
                <a:latin typeface="Verdana" pitchFamily="34" charset="0"/>
              </a:rPr>
              <a:t>cg</a:t>
            </a:r>
            <a:r>
              <a:rPr lang="sr-Latn-C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</a:t>
            </a:r>
            <a:r>
              <a:rPr lang="en-GB" sz="1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  </a:t>
            </a:r>
            <a:r>
              <a:rPr lang="sr-Latn-CS" sz="1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                                                                      </a:t>
            </a:r>
            <a:endParaRPr lang="en-GB" sz="14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71800" y="3356992"/>
            <a:ext cx="15841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928662" y="1071546"/>
            <a:ext cx="8112605" cy="45089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sr-Latn-C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Konfiguracija sistema</a:t>
            </a:r>
          </a:p>
          <a:p>
            <a:pPr>
              <a:buFont typeface="Arial" pitchFamily="34" charset="0"/>
              <a:buChar char="•"/>
            </a:pPr>
            <a:r>
              <a:rPr lang="sr-Latn-C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Dizajn opreme sistema upravljanja odgovara 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jednom PCS7 sistemu</a:t>
            </a:r>
            <a:endParaRPr lang="sr-Latn-C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r-Latn-C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sr-Latn-ME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Obezbjedjen je 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veobuhvatan in</a:t>
            </a:r>
            <a:r>
              <a:rPr lang="sr-Latn-ME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ženjerski sistem </a:t>
            </a:r>
          </a:p>
          <a:p>
            <a:pPr>
              <a:spcAft>
                <a:spcPts val="600"/>
              </a:spcAft>
            </a:pPr>
            <a:r>
              <a:rPr lang="sr-Latn-ME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za konfiguraciju na Windows 2000 platformi</a:t>
            </a:r>
            <a:endParaRPr lang="sr-Latn-C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r-Latn-C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Isti alati se koriste za rad i manipulaciju bazom </a:t>
            </a:r>
          </a:p>
          <a:p>
            <a:r>
              <a:rPr lang="sr-Latn-C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podataka od početne konfiguracije sistema do</a:t>
            </a:r>
          </a:p>
          <a:p>
            <a:r>
              <a:rPr lang="sr-Latn-C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njenog pokretanja</a:t>
            </a:r>
          </a:p>
          <a:p>
            <a:endParaRPr lang="sr-Latn-CS" sz="3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Latn-CS" sz="3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descr="ajpidihf"/>
          <p:cNvSpPr/>
          <p:nvPr/>
        </p:nvSpPr>
        <p:spPr>
          <a:xfrm>
            <a:off x="142844" y="6000768"/>
            <a:ext cx="8858312" cy="3571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dirty="0" smtClean="0"/>
              <a:t> </a:t>
            </a:r>
            <a:r>
              <a:rPr lang="sr-Latn-CS" b="1" dirty="0" smtClean="0">
                <a:latin typeface="Verdana" pitchFamily="34" charset="0"/>
              </a:rPr>
              <a:t>ep</a:t>
            </a:r>
            <a:r>
              <a:rPr lang="sr-Latn-CS" b="1" dirty="0" smtClean="0">
                <a:solidFill>
                  <a:schemeClr val="tx1"/>
                </a:solidFill>
                <a:latin typeface="Verdana" pitchFamily="34" charset="0"/>
              </a:rPr>
              <a:t>cg</a:t>
            </a:r>
            <a:r>
              <a:rPr lang="sr-Latn-C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</a:t>
            </a:r>
            <a:r>
              <a:rPr lang="en-GB" sz="1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  </a:t>
            </a:r>
            <a:r>
              <a:rPr lang="sr-Latn-CS" sz="14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sr-Latn-CS" sz="1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            </a:t>
            </a:r>
            <a:endParaRPr lang="en-GB" sz="14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71800" y="3356992"/>
            <a:ext cx="15841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928662" y="1071546"/>
            <a:ext cx="7324441" cy="3908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sr-Latn-ME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Inženjerski sistem posjeduje sljedeće alate:</a:t>
            </a:r>
          </a:p>
          <a:p>
            <a:pPr>
              <a:spcAft>
                <a:spcPts val="1200"/>
              </a:spcAft>
            </a:pPr>
            <a:r>
              <a:rPr lang="sr-Latn-M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- Simatic manager</a:t>
            </a:r>
          </a:p>
          <a:p>
            <a:pPr>
              <a:spcAft>
                <a:spcPts val="1200"/>
              </a:spcAft>
            </a:pPr>
            <a:r>
              <a:rPr lang="sr-Latn-M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- HW Config</a:t>
            </a:r>
          </a:p>
          <a:p>
            <a:pPr>
              <a:spcAft>
                <a:spcPts val="1200"/>
              </a:spcAft>
            </a:pPr>
            <a:r>
              <a:rPr lang="sr-Latn-M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- NetPro</a:t>
            </a:r>
          </a:p>
          <a:p>
            <a:pPr>
              <a:spcAft>
                <a:spcPts val="1200"/>
              </a:spcAft>
            </a:pPr>
            <a:r>
              <a:rPr lang="sr-Latn-M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- CFC (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Kontinualni</a:t>
            </a:r>
            <a:r>
              <a:rPr lang="sr-Latn-M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funkcijski grafikon)</a:t>
            </a:r>
          </a:p>
          <a:p>
            <a:pPr>
              <a:spcAft>
                <a:spcPts val="1200"/>
              </a:spcAft>
            </a:pPr>
            <a:r>
              <a:rPr lang="sr-Latn-M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- SFC (Sekvencijalni funkcijski grafikon)</a:t>
            </a:r>
          </a:p>
          <a:p>
            <a:pPr>
              <a:spcAft>
                <a:spcPts val="1200"/>
              </a:spcAft>
            </a:pPr>
            <a:r>
              <a:rPr lang="sr-Latn-M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- SCL (Strukturni upravljački jezik)</a:t>
            </a:r>
          </a:p>
          <a:p>
            <a:pPr>
              <a:spcAft>
                <a:spcPts val="1200"/>
              </a:spcAft>
            </a:pPr>
            <a:r>
              <a:rPr lang="sr-Latn-M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- Grafički dizajner i dizajner izvještaja </a:t>
            </a:r>
          </a:p>
          <a:p>
            <a:pPr>
              <a:spcAft>
                <a:spcPts val="1200"/>
              </a:spcAft>
            </a:pPr>
            <a:r>
              <a:rPr lang="sr-Latn-M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- Mislight</a:t>
            </a:r>
            <a:endParaRPr lang="sr-Latn-C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descr="ajpidihf"/>
          <p:cNvSpPr/>
          <p:nvPr/>
        </p:nvSpPr>
        <p:spPr>
          <a:xfrm>
            <a:off x="142844" y="6000768"/>
            <a:ext cx="8858312" cy="3571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dirty="0" smtClean="0"/>
              <a:t> </a:t>
            </a:r>
            <a:r>
              <a:rPr lang="sr-Latn-CS" b="1" dirty="0" smtClean="0">
                <a:latin typeface="Verdana" pitchFamily="34" charset="0"/>
              </a:rPr>
              <a:t>ep</a:t>
            </a:r>
            <a:r>
              <a:rPr lang="sr-Latn-CS" b="1" dirty="0" smtClean="0">
                <a:solidFill>
                  <a:schemeClr val="tx1"/>
                </a:solidFill>
                <a:latin typeface="Verdana" pitchFamily="34" charset="0"/>
              </a:rPr>
              <a:t>cg</a:t>
            </a:r>
            <a:r>
              <a:rPr lang="sr-Latn-C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</a:t>
            </a: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</a:t>
            </a:r>
            <a:r>
              <a:rPr lang="sr-Latn-CS" sz="14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lang="sr-Latn-CS" sz="1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            </a:t>
            </a:r>
            <a:endParaRPr lang="en-GB" sz="14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71800" y="3356992"/>
            <a:ext cx="15841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3495675"/>
            <a:ext cx="155683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﻿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            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00166" y="5357826"/>
            <a:ext cx="61436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</a:t>
            </a:r>
            <a:r>
              <a:rPr lang="hr-HR" sz="16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Slika 2: Principijelna arhitektura sistema</a:t>
            </a:r>
            <a:endParaRPr lang="en-GB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1" name="Picture 3" descr="SLIKA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142984"/>
            <a:ext cx="6132601" cy="384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descr="ajpidihf"/>
          <p:cNvSpPr/>
          <p:nvPr/>
        </p:nvSpPr>
        <p:spPr>
          <a:xfrm>
            <a:off x="142844" y="6000768"/>
            <a:ext cx="8858312" cy="3571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dirty="0" smtClean="0"/>
              <a:t> </a:t>
            </a:r>
            <a:r>
              <a:rPr lang="sr-Latn-CS" b="1" dirty="0" smtClean="0">
                <a:latin typeface="Verdana" pitchFamily="34" charset="0"/>
              </a:rPr>
              <a:t>ep</a:t>
            </a:r>
            <a:r>
              <a:rPr lang="sr-Latn-CS" b="1" dirty="0" smtClean="0">
                <a:solidFill>
                  <a:schemeClr val="tx1"/>
                </a:solidFill>
                <a:latin typeface="Verdana" pitchFamily="34" charset="0"/>
              </a:rPr>
              <a:t>cg</a:t>
            </a:r>
            <a:r>
              <a:rPr lang="sr-Latn-C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</a:t>
            </a:r>
            <a:r>
              <a:rPr lang="en-GB" sz="1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  </a:t>
            </a:r>
            <a:r>
              <a:rPr lang="sr-Latn-CS" sz="14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sr-Latn-CS" sz="1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            </a:t>
            </a:r>
            <a:endParaRPr lang="en-GB" sz="14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71800" y="3356992"/>
            <a:ext cx="15841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928662" y="1071546"/>
            <a:ext cx="7324313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sr-Latn-C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Bus koncept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sr-Latn-C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Terminal bus</a:t>
            </a:r>
          </a:p>
          <a:p>
            <a:r>
              <a:rPr lang="sr-Latn-C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- Podaci koje je pripremio OS server prenose se iz i ka </a:t>
            </a:r>
          </a:p>
          <a:p>
            <a:pPr>
              <a:spcAft>
                <a:spcPts val="600"/>
              </a:spcAft>
            </a:pPr>
            <a:r>
              <a:rPr lang="sr-Latn-C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upravljačkim sistemima</a:t>
            </a:r>
          </a:p>
          <a:p>
            <a:pPr>
              <a:buFont typeface="Arial" pitchFamily="34" charset="0"/>
              <a:buChar char="•"/>
            </a:pPr>
            <a:r>
              <a:rPr lang="sr-Latn-C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Plant bus</a:t>
            </a:r>
            <a:endParaRPr lang="en-GB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sr-Latn-C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r-Latn-C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Realizovan kao Industrial Ethernet</a:t>
            </a:r>
          </a:p>
          <a:p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sr-Latn-C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Sistemski bus koji objedinjuje sve komponente sistema  </a:t>
            </a:r>
          </a:p>
          <a:p>
            <a:pPr>
              <a:spcAft>
                <a:spcPts val="600"/>
              </a:spcAft>
            </a:pP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upravljanja (in</a:t>
            </a:r>
            <a:r>
              <a:rPr lang="sr-Latn-C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ženjerski, operatorski i monitoring sistem</a:t>
            </a: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sr-Latn-C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r-Latn-C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Field bus</a:t>
            </a:r>
          </a:p>
          <a:p>
            <a:r>
              <a:rPr lang="sr-Latn-C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sr-Latn-C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Realizovan u formi PROFIBUS DP</a:t>
            </a:r>
          </a:p>
          <a:p>
            <a:r>
              <a:rPr lang="sr-Latn-C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sr-Latn-C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Koristi se za strukturu distribuiranih sistema</a:t>
            </a:r>
            <a:endParaRPr lang="sr-Latn-C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Latn-CS" sz="3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771800" y="3356992"/>
            <a:ext cx="15841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Slika11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24082"/>
            <a:ext cx="8208912" cy="58852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779912" y="6381328"/>
            <a:ext cx="1547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Terminal bus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666</Words>
  <Application>Microsoft Office PowerPoint</Application>
  <PresentationFormat>On-screen Show (4:3)</PresentationFormat>
  <Paragraphs>146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Office Theme</vt:lpstr>
      <vt:lpstr>Microsoft Visio Drawing</vt:lpstr>
      <vt:lpstr>Visio</vt:lpstr>
      <vt:lpstr>Prikaz sistema upravljanja u HE Perućica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Prikaz sistema upravljanja u HE Perućica</dc:title>
  <dc:creator>user 10</dc:creator>
  <cp:lastModifiedBy>USER8</cp:lastModifiedBy>
  <cp:revision>65</cp:revision>
  <dcterms:created xsi:type="dcterms:W3CDTF">2013-04-25T12:06:05Z</dcterms:created>
  <dcterms:modified xsi:type="dcterms:W3CDTF">2013-05-10T10:46:44Z</dcterms:modified>
</cp:coreProperties>
</file>